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5" r:id="rId4"/>
    <p:sldId id="284" r:id="rId5"/>
    <p:sldId id="276" r:id="rId6"/>
    <p:sldId id="277" r:id="rId7"/>
    <p:sldId id="281" r:id="rId8"/>
    <p:sldId id="282" r:id="rId9"/>
    <p:sldId id="283" r:id="rId10"/>
    <p:sldId id="278" r:id="rId11"/>
    <p:sldId id="280" r:id="rId12"/>
    <p:sldId id="279" r:id="rId13"/>
    <p:sldId id="285" r:id="rId14"/>
    <p:sldId id="269" r:id="rId15"/>
    <p:sldId id="270" r:id="rId16"/>
    <p:sldId id="271" r:id="rId17"/>
    <p:sldId id="25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0BA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1" d="100"/>
          <a:sy n="71" d="100"/>
        </p:scale>
        <p:origin x="-9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B707-2B34-43C9-B892-0B31FAE4D0F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75E9-7E3D-44E4-801D-7D4870916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9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75E9-7E3D-44E4-801D-7D48709165A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2787-E5EB-49F2-BDF9-DD43C26FCC4B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D848-D347-4EAD-8851-139542F9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0.png"/><Relationship Id="rId7" Type="http://schemas.openxmlformats.org/officeDocument/2006/relationships/image" Target="../media/image43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jetcat-tica.ru/index.php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10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63.jpeg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hyperlink" Target="http://www.jetcat-tica.ru/" TargetMode="External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etcat-tica@mail.ru" TargetMode="External"/><Relationship Id="rId5" Type="http://schemas.openxmlformats.org/officeDocument/2006/relationships/hyperlink" Target="http://www.jetcat-tica.ru/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hyperlink" Target="http://jetcat-tica.ru/tica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10" Type="http://schemas.openxmlformats.org/officeDocument/2006/relationships/image" Target="../media/image33.jpeg"/><Relationship Id="rId4" Type="http://schemas.openxmlformats.org/officeDocument/2006/relationships/hyperlink" Target="http://jetcat-tica.ru/index.php" TargetMode="Externa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jpeg"/><Relationship Id="rId2" Type="http://schemas.openxmlformats.org/officeDocument/2006/relationships/hyperlink" Target="http://jetcat-tica.r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935817" cy="20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524" y="212878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КЛУБ 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ЛЮБИТЕЛЕЙ КОШЕК </a:t>
            </a:r>
          </a:p>
        </p:txBody>
      </p:sp>
      <p:pic>
        <p:nvPicPr>
          <p:cNvPr id="2" name="Picture 2" descr="C:\Documents and Settings\A_Legeza\Рабочий стол\Обложки\17.jpg"/>
          <p:cNvPicPr>
            <a:picLocks noChangeAspect="1" noChangeArrowheads="1"/>
          </p:cNvPicPr>
          <p:nvPr/>
        </p:nvPicPr>
        <p:blipFill>
          <a:blip r:embed="rId3" cstate="print"/>
          <a:srcRect l="6602" r="8350"/>
          <a:stretch>
            <a:fillRect/>
          </a:stretch>
        </p:blipFill>
        <p:spPr bwMode="auto">
          <a:xfrm>
            <a:off x="0" y="0"/>
            <a:ext cx="2169775" cy="1700808"/>
          </a:xfrm>
          <a:prstGeom prst="rect">
            <a:avLst/>
          </a:prstGeom>
          <a:noFill/>
        </p:spPr>
      </p:pic>
      <p:pic>
        <p:nvPicPr>
          <p:cNvPr id="1028" name="Picture 4" descr="C:\Documents and Settings\A_Legeza\Рабочий стол\Обложки\29.jpg"/>
          <p:cNvPicPr>
            <a:picLocks noChangeAspect="1" noChangeArrowheads="1"/>
          </p:cNvPicPr>
          <p:nvPr/>
        </p:nvPicPr>
        <p:blipFill>
          <a:blip r:embed="rId4" cstate="print"/>
          <a:srcRect l="3720" r="5204"/>
          <a:stretch>
            <a:fillRect/>
          </a:stretch>
        </p:blipFill>
        <p:spPr bwMode="auto">
          <a:xfrm>
            <a:off x="2123728" y="-27384"/>
            <a:ext cx="2376264" cy="1739405"/>
          </a:xfrm>
          <a:prstGeom prst="rect">
            <a:avLst/>
          </a:prstGeom>
          <a:noFill/>
        </p:spPr>
      </p:pic>
      <p:pic>
        <p:nvPicPr>
          <p:cNvPr id="4" name="Picture 7" descr="C:\Documents and Settings\A_Legeza\Рабочий стол\Обложки\31.jpg"/>
          <p:cNvPicPr>
            <a:picLocks noChangeAspect="1" noChangeArrowheads="1"/>
          </p:cNvPicPr>
          <p:nvPr/>
        </p:nvPicPr>
        <p:blipFill>
          <a:blip r:embed="rId5" cstate="print"/>
          <a:srcRect r="10256"/>
          <a:stretch>
            <a:fillRect/>
          </a:stretch>
        </p:blipFill>
        <p:spPr bwMode="auto">
          <a:xfrm>
            <a:off x="4499993" y="-27384"/>
            <a:ext cx="2304256" cy="1800200"/>
          </a:xfrm>
          <a:prstGeom prst="rect">
            <a:avLst/>
          </a:prstGeom>
          <a:noFill/>
        </p:spPr>
      </p:pic>
      <p:pic>
        <p:nvPicPr>
          <p:cNvPr id="1033" name="Picture 9" descr="C:\Documents and Settings\A_Legeza\Рабочий стол\Обложки\28.jpg"/>
          <p:cNvPicPr>
            <a:picLocks noChangeAspect="1" noChangeArrowheads="1"/>
          </p:cNvPicPr>
          <p:nvPr/>
        </p:nvPicPr>
        <p:blipFill>
          <a:blip r:embed="rId6" cstate="print"/>
          <a:srcRect r="7024"/>
          <a:stretch>
            <a:fillRect/>
          </a:stretch>
        </p:blipFill>
        <p:spPr bwMode="auto">
          <a:xfrm>
            <a:off x="6624736" y="-33571"/>
            <a:ext cx="2519264" cy="1806387"/>
          </a:xfrm>
          <a:prstGeom prst="rect">
            <a:avLst/>
          </a:prstGeom>
          <a:noFill/>
        </p:spPr>
      </p:pic>
      <p:pic>
        <p:nvPicPr>
          <p:cNvPr id="1034" name="Picture 10" descr="C:\Documents and Settings\A_Legeza\Рабочий стол\Обложки\25.jpg"/>
          <p:cNvPicPr>
            <a:picLocks noChangeAspect="1" noChangeArrowheads="1"/>
          </p:cNvPicPr>
          <p:nvPr/>
        </p:nvPicPr>
        <p:blipFill>
          <a:blip r:embed="rId7" cstate="print"/>
          <a:srcRect b="3785"/>
          <a:stretch>
            <a:fillRect/>
          </a:stretch>
        </p:blipFill>
        <p:spPr bwMode="auto">
          <a:xfrm>
            <a:off x="2483768" y="4358603"/>
            <a:ext cx="2232248" cy="2526781"/>
          </a:xfrm>
          <a:prstGeom prst="rect">
            <a:avLst/>
          </a:prstGeom>
          <a:noFill/>
        </p:spPr>
      </p:pic>
      <p:pic>
        <p:nvPicPr>
          <p:cNvPr id="1035" name="Picture 11" descr="C:\Documents and Settings\A_Legeza\Рабочий стол\Обложки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65104"/>
            <a:ext cx="2160240" cy="2520280"/>
          </a:xfrm>
          <a:prstGeom prst="rect">
            <a:avLst/>
          </a:prstGeom>
          <a:noFill/>
        </p:spPr>
      </p:pic>
      <p:pic>
        <p:nvPicPr>
          <p:cNvPr id="1036" name="Picture 12" descr="C:\Documents and Settings\A_Legeza\Рабочий стол\Обложки\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365104"/>
            <a:ext cx="2339752" cy="2522364"/>
          </a:xfrm>
          <a:prstGeom prst="rect">
            <a:avLst/>
          </a:prstGeom>
          <a:noFill/>
        </p:spPr>
      </p:pic>
      <p:pic>
        <p:nvPicPr>
          <p:cNvPr id="1040" name="Picture 16" descr="C:\Documents and Settings\A_Legeza\Рабочий стол\Обложки\14.jpg"/>
          <p:cNvPicPr>
            <a:picLocks noChangeAspect="1" noChangeArrowheads="1"/>
          </p:cNvPicPr>
          <p:nvPr/>
        </p:nvPicPr>
        <p:blipFill>
          <a:blip r:embed="rId10" cstate="print"/>
          <a:srcRect l="15565" r="15259"/>
          <a:stretch>
            <a:fillRect/>
          </a:stretch>
        </p:blipFill>
        <p:spPr bwMode="auto">
          <a:xfrm>
            <a:off x="0" y="4357975"/>
            <a:ext cx="2555776" cy="25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7401" y="1203031"/>
            <a:ext cx="78278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cs typeface="Leelawadee" pitchFamily="34" charset="-34"/>
              </a:rPr>
              <a:t>Выставка кошек в </a:t>
            </a:r>
            <a:r>
              <a:rPr lang="ru-RU" sz="2200" dirty="0" err="1" smtClean="0">
                <a:cs typeface="Leelawadee" pitchFamily="34" charset="-34"/>
              </a:rPr>
              <a:t>ринговом</a:t>
            </a:r>
            <a:r>
              <a:rPr lang="ru-RU" sz="2200" dirty="0" smtClean="0">
                <a:cs typeface="Leelawadee" pitchFamily="34" charset="-34"/>
              </a:rPr>
              <a:t> формате </a:t>
            </a:r>
            <a:r>
              <a:rPr lang="en-US" sz="2200" dirty="0" err="1" smtClean="0">
                <a:cs typeface="Leelawadee" pitchFamily="34" charset="-34"/>
              </a:rPr>
              <a:t>TICA</a:t>
            </a:r>
            <a:r>
              <a:rPr lang="ru-RU" sz="2200" dirty="0" smtClean="0">
                <a:cs typeface="Leelawadee" pitchFamily="34" charset="-34"/>
              </a:rPr>
              <a:t> </a:t>
            </a:r>
            <a:r>
              <a:rPr lang="ru-RU" sz="2200" dirty="0">
                <a:cs typeface="Leelawadee" pitchFamily="34" charset="-34"/>
              </a:rPr>
              <a:t>клуба </a:t>
            </a:r>
            <a:r>
              <a:rPr lang="en-US" sz="2200" dirty="0" err="1">
                <a:cs typeface="Leelawadee" pitchFamily="34" charset="-34"/>
              </a:rPr>
              <a:t>JetCat</a:t>
            </a:r>
            <a:r>
              <a:rPr lang="ru-RU" sz="2200" dirty="0">
                <a:cs typeface="Leelawadee" pitchFamily="34" charset="-34"/>
              </a:rPr>
              <a:t> – яркое и захватывающее зрелище, в котором принимаю участие</a:t>
            </a:r>
            <a:r>
              <a:rPr lang="ru-RU" sz="2200" dirty="0" smtClean="0">
                <a:cs typeface="Leelawadee" pitchFamily="34" charset="-34"/>
              </a:rPr>
              <a:t>:</a:t>
            </a:r>
          </a:p>
          <a:p>
            <a:pPr algn="just"/>
            <a:endParaRPr lang="ru-RU" sz="1000" dirty="0">
              <a:cs typeface="Leelawadee" pitchFamily="34" charset="-34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cs typeface="Leelawadee" pitchFamily="34" charset="-34"/>
              </a:rPr>
              <a:t>лучшие представители более 40 пород кошек;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cs typeface="Leelawadee" pitchFamily="34" charset="-34"/>
              </a:rPr>
              <a:t>опытные </a:t>
            </a:r>
            <a:r>
              <a:rPr lang="ru-RU" sz="2200" dirty="0" smtClean="0">
                <a:cs typeface="Leelawadee" pitchFamily="34" charset="-34"/>
              </a:rPr>
              <a:t>эксперты-</a:t>
            </a:r>
            <a:r>
              <a:rPr lang="ru-RU" sz="2200" dirty="0" err="1" smtClean="0">
                <a:cs typeface="Leelawadee" pitchFamily="34" charset="-34"/>
              </a:rPr>
              <a:t>фелинологи</a:t>
            </a:r>
            <a:r>
              <a:rPr lang="ru-RU" sz="2200" dirty="0" smtClean="0">
                <a:cs typeface="Leelawadee" pitchFamily="34" charset="-34"/>
              </a:rPr>
              <a:t> </a:t>
            </a:r>
            <a:r>
              <a:rPr lang="ru-RU" sz="2200" dirty="0">
                <a:cs typeface="Leelawadee" pitchFamily="34" charset="-34"/>
              </a:rPr>
              <a:t>из Европы и Америки;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cs typeface="Leelawadee" pitchFamily="34" charset="-34"/>
              </a:rPr>
              <a:t>ведущие заводчики </a:t>
            </a:r>
            <a:r>
              <a:rPr lang="ru-RU" sz="2200" dirty="0">
                <a:cs typeface="Leelawadee" pitchFamily="34" charset="-34"/>
              </a:rPr>
              <a:t>кошек </a:t>
            </a:r>
            <a:r>
              <a:rPr lang="ru-RU" sz="2200" dirty="0" smtClean="0">
                <a:cs typeface="Leelawadee" pitchFamily="34" charset="-34"/>
              </a:rPr>
              <a:t>России;</a:t>
            </a:r>
            <a:endParaRPr lang="ru-RU" sz="2200" dirty="0">
              <a:cs typeface="Leelawadee" pitchFamily="34" charset="-34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cs typeface="Leelawadee" pitchFamily="34" charset="-34"/>
              </a:rPr>
              <a:t>спонсоры - крупнейшие производители и распространители товаров для животных;</a:t>
            </a:r>
            <a:endParaRPr lang="ru-RU" sz="2200" dirty="0">
              <a:cs typeface="Leelawadee" pitchFamily="34" charset="-34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cs typeface="Leelawadee" pitchFamily="34" charset="-34"/>
              </a:rPr>
              <a:t>множество </a:t>
            </a:r>
            <a:r>
              <a:rPr lang="ru-RU" sz="2200" dirty="0">
                <a:cs typeface="Leelawadee" pitchFamily="34" charset="-34"/>
              </a:rPr>
              <a:t>посетителей – любителей животных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9082" y="491470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61137"/>
            <a:ext cx="1866419" cy="2296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67143"/>
            <a:ext cx="1728192" cy="2290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4581128"/>
            <a:ext cx="1706163" cy="2274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1730442" cy="2292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 b="2622"/>
          <a:stretch/>
        </p:blipFill>
        <p:spPr>
          <a:xfrm>
            <a:off x="3744093" y="4581128"/>
            <a:ext cx="1836019" cy="228996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4229" y="908720"/>
            <a:ext cx="7827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Leelawadee" pitchFamily="34" charset="-34"/>
              </a:rPr>
              <a:t>За 10 лет работы клуб провел 23 выставки, и каждая была по своему неповторима! Ведь несмотря на то, что большинство участников наших выставок постоянные, каждый раз мы стараемся приглашать новых экспертов, придумать интересную тему для выставки и привлечь как можно больше новичков в систему </a:t>
            </a:r>
            <a:r>
              <a:rPr lang="en-US" sz="2000" dirty="0">
                <a:cs typeface="Leelawadee" pitchFamily="34" charset="-34"/>
              </a:rPr>
              <a:t>TICA</a:t>
            </a:r>
            <a:r>
              <a:rPr lang="ru-RU" sz="2000" dirty="0" smtClean="0">
                <a:cs typeface="Leelawadee" pitchFamily="34" charset="-34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404664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62128"/>
              </p:ext>
            </p:extLst>
          </p:nvPr>
        </p:nvGraphicFramePr>
        <p:xfrm>
          <a:off x="-1" y="2564904"/>
          <a:ext cx="9144001" cy="404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41"/>
                <a:gridCol w="1138324"/>
                <a:gridCol w="1110020"/>
                <a:gridCol w="886575"/>
                <a:gridCol w="4231575"/>
                <a:gridCol w="1398066"/>
              </a:tblGrid>
              <a:tr h="36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#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Когда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Где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Кол-во кошек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Эксперты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Кол-во рингов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20-21.02.2010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E.Hawksworth-Weitz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A.Bright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K.Ruonala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B.Berthelon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4AB+2SP+2cg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25-26.09.2010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D.Madison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I.van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Belzen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G.Basquine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F.Hicks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M.Parsley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6AB+6SP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19-20.02.2011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145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K&amp;T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Vlach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E.Hawkswort-Weitz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P.Holmes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6AB+2SP+3cg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24-25.09.2011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B.Brown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B.Berthelon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L.Dickie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M.DeLandtsheer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M.Caillard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M.Gregg-Dombroski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8AB+4SP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22-23.10.2011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S.Petersburg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R.Knapp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M.Tsuruoko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M.Dany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K.Krenn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V.Beninya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6AB+4SP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18-19.02.2012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B.Tullo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K.Stinson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B.Berthelon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V.Beninya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S.Hart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-Jones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6AB+4SP+4cg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7-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8.07.2012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S.Petersburg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G.Basquine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K&amp;T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Vlach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K.Krenn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6AB+2SP+2cg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6-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7.10.2012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R.Knapp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B.Kissinger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J.Bangle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M.Picardello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B.Berthelon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M.Delandtsheer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12AB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16-17.02.2013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162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E.Hawksworth-Weitz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I.van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Belzen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M.Dany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B.Russo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V.Davidson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6AB+4SP+3cg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404664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07047"/>
              </p:ext>
            </p:extLst>
          </p:nvPr>
        </p:nvGraphicFramePr>
        <p:xfrm>
          <a:off x="0" y="1196752"/>
          <a:ext cx="9144001" cy="548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41"/>
                <a:gridCol w="1138324"/>
                <a:gridCol w="1064214"/>
                <a:gridCol w="932381"/>
                <a:gridCol w="4231575"/>
                <a:gridCol w="1398066"/>
              </a:tblGrid>
              <a:tr h="36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#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Когда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Где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Кол-во кошек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Эксперты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Кол-во рингов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06-07.07.2013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131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M.Dany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A.Savin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K.Krenn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P.Holmes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6AB+2SP+2cg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5-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6.10.2013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en-US" sz="13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S.Savant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J.Edwards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H.Devilbis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P.Remy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J-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M.Lagarde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Y.Hattori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12 AB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.201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163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C.&amp; R. Knapp,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S.Corneille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F.Gagern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K.Krenn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AB+2SP+3cg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24-25.05.2014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I.van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Belzen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S.Hart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-Jones,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B.Berthelon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Dany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5AB+5SP+3cg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9-10.01.2015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E.Fedorenko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M.Picardello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P.Holmes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S.Hart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-Jones, M.-L.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DeLandtsheer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12AB+4cg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.2015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K.Tomlin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B.Russo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A.Savin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A.Broing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10AB+4cg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9-10.01.2016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P.Portelas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M.-L.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DeLandtsheer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A.Nazarova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F.Gagern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M.Dany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I.Gorinova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AB+4cg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15-16.10.2016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M.Dany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A.Savin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S.Corneille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E.Ignatova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AB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21-22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.10.201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S.Petersburg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P.Holmes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J.Allen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K.Krenn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E.vd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Bunder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AB+4cg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21-22.04.2018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Yaroslavl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M.Picardello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Y.Lavrentiev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E.Lavrentieva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AB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1-2.12.2018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Yaroslavl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P.Holmes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N.Pilatova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T.Tarasenko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8AB+4SP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8-9.12.2018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Riga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Y.&amp;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E.Lavrentieva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K.&amp;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T.Vlach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6AB+3SP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2-3.02.2019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M.Dany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P.Rudov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E.Ignatova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8AB+4SP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404664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8608"/>
              </p:ext>
            </p:extLst>
          </p:nvPr>
        </p:nvGraphicFramePr>
        <p:xfrm>
          <a:off x="0" y="1196752"/>
          <a:ext cx="9144001" cy="547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41"/>
                <a:gridCol w="1138324"/>
                <a:gridCol w="1064214"/>
                <a:gridCol w="932381"/>
                <a:gridCol w="4231575"/>
                <a:gridCol w="1398066"/>
              </a:tblGrid>
              <a:tr h="36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#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Когда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Где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Кол-во кошек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Эксперты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Кол-во рингов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1-2.02.2020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V.Beninya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M.Dany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A.Savin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J-</a:t>
                      </a:r>
                      <a:r>
                        <a:rPr lang="en-US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M.Lagarde</a:t>
                      </a:r>
                      <a:r>
                        <a:rPr lang="en-US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A.Nazarova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AB+3 cg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06.02.2021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A.Nazarova</a:t>
                      </a:r>
                      <a:r>
                        <a:rPr lang="en-US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E.Ignatova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P.Rudov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A.Izmalkova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4SP+4AB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21.03.2021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A.Izmalkova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A.Savin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M.Litvina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6AB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07.03.2022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Moscow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A.Savin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A.Nazarova</a:t>
                      </a:r>
                      <a:r>
                        <a:rPr lang="en-US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E.Ignatova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A.Rudakova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4SP+4AB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8633" y="1196752"/>
            <a:ext cx="4625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Leelawadee" pitchFamily="34" charset="-34"/>
              </a:rPr>
              <a:t>Участники </a:t>
            </a:r>
            <a:r>
              <a:rPr lang="ru-RU" sz="2000" dirty="0" smtClean="0">
                <a:cs typeface="Leelawadee" pitchFamily="34" charset="-34"/>
              </a:rPr>
              <a:t>выставок, </a:t>
            </a:r>
            <a:r>
              <a:rPr lang="ru-RU" sz="2000" dirty="0">
                <a:cs typeface="Leelawadee" pitchFamily="34" charset="-34"/>
              </a:rPr>
              <a:t>не только </a:t>
            </a:r>
            <a:r>
              <a:rPr lang="ru-RU" sz="2000" dirty="0" smtClean="0">
                <a:cs typeface="Leelawadee" pitchFamily="34" charset="-34"/>
              </a:rPr>
              <a:t>заводчики-профессионалы, </a:t>
            </a:r>
            <a:r>
              <a:rPr lang="ru-RU" sz="2000" dirty="0">
                <a:cs typeface="Leelawadee" pitchFamily="34" charset="-34"/>
              </a:rPr>
              <a:t>но </a:t>
            </a:r>
            <a:r>
              <a:rPr lang="ru-RU" sz="2000" dirty="0" smtClean="0">
                <a:cs typeface="Leelawadee" pitchFamily="34" charset="-34"/>
              </a:rPr>
              <a:t>и просто </a:t>
            </a:r>
            <a:r>
              <a:rPr lang="ru-RU" sz="2000" dirty="0">
                <a:cs typeface="Leelawadee" pitchFamily="34" charset="-34"/>
              </a:rPr>
              <a:t>любители кошек, в том числе </a:t>
            </a:r>
            <a:r>
              <a:rPr lang="ru-RU" sz="2000" dirty="0" smtClean="0">
                <a:cs typeface="Leelawadee" pitchFamily="34" charset="-34"/>
              </a:rPr>
              <a:t>домашних, приходят на выставки клуба для общения друг с другом, поиска единомышленников, получения оценок своих питомцев от ведущих экспертов в области фелинологии.</a:t>
            </a:r>
            <a:endParaRPr lang="ru-RU" sz="2000" dirty="0"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082" y="392831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Участники выставки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98" y="3985334"/>
            <a:ext cx="4317692" cy="2900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62" y="965289"/>
            <a:ext cx="4244219" cy="2815332"/>
          </a:xfrm>
          <a:prstGeom prst="rect">
            <a:avLst/>
          </a:prstGeom>
        </p:spPr>
      </p:pic>
      <p:pic>
        <p:nvPicPr>
          <p:cNvPr id="11265" name="Picture 1" descr="C:\Documents and Settings\A_Legeza\Рабочий стол\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4409305" cy="294183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080429" cy="9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908720"/>
            <a:ext cx="4855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Leelawadee" pitchFamily="34" charset="-34"/>
              </a:rPr>
              <a:t>Высокий уровень организации и большое число участников делают выставки клуба </a:t>
            </a:r>
            <a:r>
              <a:rPr lang="en-US" sz="2000" dirty="0" err="1" smtClean="0">
                <a:cs typeface="Leelawadee" pitchFamily="34" charset="-34"/>
              </a:rPr>
              <a:t>JetCat</a:t>
            </a:r>
            <a:r>
              <a:rPr lang="ru-RU" sz="2000" dirty="0" smtClean="0">
                <a:cs typeface="Leelawadee" pitchFamily="34" charset="-34"/>
              </a:rPr>
              <a:t> привлекательными для экспертов-</a:t>
            </a:r>
            <a:r>
              <a:rPr lang="ru-RU" sz="2000" dirty="0" err="1" smtClean="0">
                <a:cs typeface="Leelawadee" pitchFamily="34" charset="-34"/>
              </a:rPr>
              <a:t>фелинологов</a:t>
            </a:r>
            <a:r>
              <a:rPr lang="ru-RU" sz="2000" dirty="0" smtClean="0">
                <a:cs typeface="Leelawadee" pitchFamily="34" charset="-34"/>
              </a:rPr>
              <a:t> со всего мира. </a:t>
            </a:r>
          </a:p>
          <a:p>
            <a:pPr algn="just"/>
            <a:r>
              <a:rPr lang="ru-RU" sz="2000" dirty="0" smtClean="0">
                <a:cs typeface="Leelawadee" pitchFamily="34" charset="-34"/>
              </a:rPr>
              <a:t>Чтобы сделать конкуренцию еще более интересной, а выставки – доступными по стоимости участия, клуб приглашает не только иностранных, но и гостевых экспертов из других </a:t>
            </a:r>
            <a:r>
              <a:rPr lang="ru-RU" sz="2000" dirty="0" err="1" smtClean="0">
                <a:cs typeface="Leelawadee" pitchFamily="34" charset="-34"/>
              </a:rPr>
              <a:t>фелинологических</a:t>
            </a:r>
            <a:r>
              <a:rPr lang="ru-RU" sz="2000" dirty="0" smtClean="0">
                <a:cs typeface="Leelawadee" pitchFamily="34" charset="-34"/>
              </a:rPr>
              <a:t> систем. </a:t>
            </a:r>
            <a:endParaRPr lang="ru-RU" sz="2000" dirty="0"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6970" y="245734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Эксперты выставки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b="6537"/>
          <a:stretch/>
        </p:blipFill>
        <p:spPr>
          <a:xfrm>
            <a:off x="5017340" y="3450503"/>
            <a:ext cx="4126659" cy="34370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/>
          <a:stretch/>
        </p:blipFill>
        <p:spPr>
          <a:xfrm>
            <a:off x="5012001" y="908720"/>
            <a:ext cx="4168511" cy="3051929"/>
          </a:xfrm>
          <a:prstGeom prst="rect">
            <a:avLst/>
          </a:prstGeom>
        </p:spPr>
      </p:pic>
      <p:pic>
        <p:nvPicPr>
          <p:cNvPr id="10241" name="Picture 1" descr="C:\Documents and Settings\A_Legeza\Рабочий стол\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4320480" cy="288032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080429" cy="9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980728"/>
            <a:ext cx="44999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«Даже </a:t>
            </a:r>
            <a:r>
              <a:rPr lang="ru-RU" sz="1900" dirty="0"/>
              <a:t>если </a:t>
            </a:r>
            <a:r>
              <a:rPr lang="ru-RU" sz="1900" dirty="0" smtClean="0"/>
              <a:t>задаться </a:t>
            </a:r>
            <a:r>
              <a:rPr lang="ru-RU" sz="1900" dirty="0"/>
              <a:t>целью посмотреть всех, то это, скорее всего, не удастся – просто заблудишься или потеряешься среди многих рядов клеток с самыми различными кошками и котами. Большие, маленькие, средние, взрослые, котята – действительно сотни самых различных кошек. Разные породы, окрасы, </a:t>
            </a:r>
            <a:r>
              <a:rPr lang="ru-RU" sz="1900" dirty="0" smtClean="0"/>
              <a:t>характеры…»</a:t>
            </a:r>
            <a:endParaRPr lang="ru-RU" sz="1900" dirty="0"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427" y="332656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Посетители выставки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/>
          <a:stretch/>
        </p:blipFill>
        <p:spPr>
          <a:xfrm>
            <a:off x="4616868" y="3861048"/>
            <a:ext cx="4554899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81669"/>
            <a:ext cx="4536504" cy="2976331"/>
          </a:xfrm>
          <a:prstGeom prst="rect">
            <a:avLst/>
          </a:prstGeom>
        </p:spPr>
      </p:pic>
      <p:pic>
        <p:nvPicPr>
          <p:cNvPr id="9217" name="Picture 1" descr="C:\Documents and Settings\A_Legeza\Рабочий стол\00.jpg"/>
          <p:cNvPicPr>
            <a:picLocks noChangeAspect="1" noChangeArrowheads="1"/>
          </p:cNvPicPr>
          <p:nvPr/>
        </p:nvPicPr>
        <p:blipFill>
          <a:blip r:embed="rId6" cstate="print"/>
          <a:srcRect l="6401"/>
          <a:stretch>
            <a:fillRect/>
          </a:stretch>
        </p:blipFill>
        <p:spPr bwMode="auto">
          <a:xfrm>
            <a:off x="4644008" y="861054"/>
            <a:ext cx="4499992" cy="299999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9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3427" y="332656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Наши победители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980728"/>
            <a:ext cx="4855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Leelawadee" pitchFamily="34" charset="-34"/>
              </a:rPr>
              <a:t>По итогам двух дней выставки, наполненных общением с друзьями, заводчиками, экспертами и зрителями, выбираются победители – лучший кот, котенок, кастрат и домашняя кошка, которых награждают в  торжественной обстановке, а результаты выставки отправляются в Центральный офис  </a:t>
            </a:r>
            <a:r>
              <a:rPr lang="en-US" sz="2000" dirty="0" smtClean="0">
                <a:cs typeface="Leelawadee" pitchFamily="34" charset="-34"/>
              </a:rPr>
              <a:t>TICA </a:t>
            </a:r>
            <a:r>
              <a:rPr lang="ru-RU" sz="2000" dirty="0" smtClean="0">
                <a:cs typeface="Leelawadee" pitchFamily="34" charset="-34"/>
              </a:rPr>
              <a:t>в США для участия в мировом рейтинге.</a:t>
            </a:r>
            <a:endParaRPr lang="ru-RU" sz="2000" dirty="0">
              <a:cs typeface="Leelawadee" pitchFamily="34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6771" r="6471"/>
          <a:stretch/>
        </p:blipFill>
        <p:spPr>
          <a:xfrm>
            <a:off x="4932040" y="3677451"/>
            <a:ext cx="4211960" cy="3180550"/>
          </a:xfrm>
          <a:prstGeom prst="rect">
            <a:avLst/>
          </a:prstGeom>
        </p:spPr>
      </p:pic>
      <p:pic>
        <p:nvPicPr>
          <p:cNvPr id="8193" name="Picture 1" descr="C:\Documents and Settings\A_Legeza\Рабочий стол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32723"/>
            <a:ext cx="4211960" cy="2807972"/>
          </a:xfrm>
          <a:prstGeom prst="rect">
            <a:avLst/>
          </a:prstGeom>
          <a:noFill/>
        </p:spPr>
      </p:pic>
      <p:pic>
        <p:nvPicPr>
          <p:cNvPr id="8195" name="Picture 3" descr="C:\Documents and Settings\A_Legeza\Рабочий стол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3789041"/>
            <a:ext cx="4534331" cy="30535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7504" y="980728"/>
            <a:ext cx="55021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Leelawadee" pitchFamily="34" charset="-34"/>
              </a:rPr>
              <a:t>Ни одна выставка клуба </a:t>
            </a:r>
            <a:r>
              <a:rPr lang="en-US" sz="2000" dirty="0" err="1" smtClean="0">
                <a:cs typeface="Leelawadee" pitchFamily="34" charset="-34"/>
              </a:rPr>
              <a:t>JetCat</a:t>
            </a:r>
            <a:r>
              <a:rPr lang="en-US" sz="2000" dirty="0" smtClean="0">
                <a:cs typeface="Leelawadee" pitchFamily="34" charset="-34"/>
              </a:rPr>
              <a:t> </a:t>
            </a:r>
            <a:r>
              <a:rPr lang="ru-RU" sz="2000" dirty="0" smtClean="0">
                <a:cs typeface="Leelawadee" pitchFamily="34" charset="-34"/>
              </a:rPr>
              <a:t> не прошла бы столь успешно без бесценных помощников – членов клуба, отличной команды клерков, классных фотографов и просто друзей и поклонников </a:t>
            </a:r>
            <a:r>
              <a:rPr lang="en-US" sz="2000" dirty="0" err="1" smtClean="0">
                <a:cs typeface="Leelawadee" pitchFamily="34" charset="-34"/>
              </a:rPr>
              <a:t>TICA</a:t>
            </a:r>
            <a:r>
              <a:rPr lang="en-US" sz="2000" dirty="0" smtClean="0">
                <a:cs typeface="Leelawadee" pitchFamily="34" charset="-34"/>
              </a:rPr>
              <a:t>.</a:t>
            </a:r>
            <a:r>
              <a:rPr lang="ru-RU" sz="2000" dirty="0" smtClean="0">
                <a:cs typeface="Leelawadee" pitchFamily="34" charset="-34"/>
              </a:rPr>
              <a:t> Это добрые и веселые, умные и красивые, талантливые, полные оптимизма и энергии люди, которой они делятся и с нами, и с вами. </a:t>
            </a:r>
          </a:p>
          <a:p>
            <a:pPr algn="just"/>
            <a:r>
              <a:rPr lang="ru-RU" sz="2000" dirty="0" smtClean="0">
                <a:cs typeface="Leelawadee" pitchFamily="34" charset="-34"/>
              </a:rPr>
              <a:t>Мы ждем вас на вставках клуба </a:t>
            </a:r>
            <a:r>
              <a:rPr lang="en-US" sz="2000" dirty="0" err="1" smtClean="0">
                <a:cs typeface="Leelawadee" pitchFamily="34" charset="-34"/>
              </a:rPr>
              <a:t>JetCat</a:t>
            </a:r>
            <a:r>
              <a:rPr lang="ru-RU" sz="2000" dirty="0" smtClean="0">
                <a:cs typeface="Leelawadee" pitchFamily="34" charset="-34"/>
              </a:rPr>
              <a:t>, чтобы</a:t>
            </a:r>
            <a:r>
              <a:rPr lang="en-US" sz="2000" dirty="0" smtClean="0">
                <a:cs typeface="Leelawadee" pitchFamily="34" charset="-34"/>
              </a:rPr>
              <a:t> </a:t>
            </a:r>
            <a:r>
              <a:rPr lang="ru-RU" sz="2000" dirty="0" smtClean="0">
                <a:cs typeface="Leelawadee" pitchFamily="34" charset="-34"/>
              </a:rPr>
              <a:t>и вы смогли стать частью </a:t>
            </a:r>
            <a:r>
              <a:rPr lang="en-US" sz="2000" dirty="0" err="1" smtClean="0">
                <a:cs typeface="Leelawadee" pitchFamily="34" charset="-34"/>
              </a:rPr>
              <a:t>TICA</a:t>
            </a:r>
            <a:r>
              <a:rPr lang="ru-RU" sz="2000" dirty="0" smtClean="0">
                <a:cs typeface="Leelawadee" pitchFamily="34" charset="-34"/>
              </a:rPr>
              <a:t>, девиз которой – </a:t>
            </a:r>
            <a:r>
              <a:rPr lang="en-US" sz="2000" dirty="0" smtClean="0">
                <a:cs typeface="Leelawadee" pitchFamily="34" charset="-34"/>
              </a:rPr>
              <a:t>Fabulous felines, fun and friendship!</a:t>
            </a:r>
          </a:p>
          <a:p>
            <a:pPr algn="just"/>
            <a:endParaRPr lang="ru-RU" sz="800" dirty="0" smtClean="0">
              <a:cs typeface="Leelawadee" pitchFamily="34" charset="-34"/>
            </a:endParaRPr>
          </a:p>
          <a:p>
            <a:pPr algn="r"/>
            <a:r>
              <a:rPr lang="en-US" sz="2000" b="1" dirty="0" smtClean="0">
                <a:cs typeface="Leelawadee" pitchFamily="34" charset="-34"/>
                <a:hlinkClick r:id="rId4"/>
              </a:rPr>
              <a:t>www.jetcat-tica.ru</a:t>
            </a:r>
            <a:r>
              <a:rPr lang="en-US" sz="2000" b="1" dirty="0" smtClean="0">
                <a:cs typeface="Leelawadee" pitchFamily="34" charset="-34"/>
              </a:rPr>
              <a:t> </a:t>
            </a:r>
            <a:endParaRPr lang="ru-RU" sz="2000" b="1" dirty="0" smtClean="0">
              <a:cs typeface="Leelawadee" pitchFamily="34" charset="-34"/>
            </a:endParaRPr>
          </a:p>
          <a:p>
            <a:pPr algn="just"/>
            <a:r>
              <a:rPr lang="en-US" sz="2000" dirty="0" smtClean="0">
                <a:cs typeface="Leelawadee" pitchFamily="34" charset="-34"/>
              </a:rPr>
              <a:t> </a:t>
            </a:r>
            <a:endParaRPr lang="ru-RU" sz="2000" dirty="0"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03039"/>
            <a:ext cx="37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Наше все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52" name="Picture 8" descr="C:\Documents and Settings\A_Legeza\Рабочий стол\ggggg\FB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2656"/>
            <a:ext cx="1736998" cy="2326337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080429" cy="9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nna\Desktop\23722240_1501313479968030_5185447000990356155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39" y="2658993"/>
            <a:ext cx="1645725" cy="21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a\Desktop\qqq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/>
          <a:stretch/>
        </p:blipFill>
        <p:spPr bwMode="auto">
          <a:xfrm>
            <a:off x="91701" y="4896544"/>
            <a:ext cx="171173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na\Desktop\www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 bwMode="auto">
          <a:xfrm>
            <a:off x="1907704" y="4869160"/>
            <a:ext cx="16838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nna\Desktop\mem1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03" y="4861388"/>
            <a:ext cx="1920408" cy="19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nna\Desktop\mem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6" y="4897976"/>
            <a:ext cx="1818418" cy="1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\Desktop\qqqq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/>
          <a:stretch/>
        </p:blipFill>
        <p:spPr bwMode="auto">
          <a:xfrm>
            <a:off x="7476668" y="3829303"/>
            <a:ext cx="160067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a\Desktop\qqq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49" y="1165956"/>
            <a:ext cx="1635915" cy="25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3" y="1052736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Leelawadee" pitchFamily="34" charset="-34"/>
              </a:rPr>
              <a:t>Клуб</a:t>
            </a:r>
            <a:r>
              <a:rPr lang="ru-RU" sz="2000" b="1" dirty="0" smtClean="0">
                <a:cs typeface="Leelawadee" pitchFamily="34" charset="-34"/>
              </a:rPr>
              <a:t> </a:t>
            </a:r>
            <a:r>
              <a:rPr lang="ru-RU" sz="2000" dirty="0" smtClean="0">
                <a:cs typeface="Leelawadee" pitchFamily="34" charset="-34"/>
              </a:rPr>
              <a:t>был основан в </a:t>
            </a:r>
            <a:r>
              <a:rPr lang="ru-RU" sz="2000" dirty="0">
                <a:cs typeface="Leelawadee" pitchFamily="34" charset="-34"/>
              </a:rPr>
              <a:t>2009 году силами двух Анн – </a:t>
            </a:r>
            <a:r>
              <a:rPr lang="ru-RU" sz="2000" dirty="0" smtClean="0">
                <a:cs typeface="Leelawadee" pitchFamily="34" charset="-34"/>
              </a:rPr>
              <a:t>Анны </a:t>
            </a:r>
            <a:r>
              <a:rPr lang="ru-RU" sz="2000" dirty="0">
                <a:cs typeface="Leelawadee" pitchFamily="34" charset="-34"/>
              </a:rPr>
              <a:t>Карповой и Анны </a:t>
            </a:r>
            <a:r>
              <a:rPr lang="ru-RU" sz="2000" dirty="0" err="1" smtClean="0">
                <a:cs typeface="Leelawadee" pitchFamily="34" charset="-34"/>
              </a:rPr>
              <a:t>Легеза</a:t>
            </a:r>
            <a:r>
              <a:rPr lang="ru-RU" sz="2000" dirty="0" smtClean="0">
                <a:cs typeface="Leelawadee" pitchFamily="34" charset="-34"/>
              </a:rPr>
              <a:t>, а с 2018 года президентом клуба стала Наталья </a:t>
            </a:r>
            <a:r>
              <a:rPr lang="ru-RU" sz="2000" dirty="0" err="1" smtClean="0">
                <a:cs typeface="Leelawadee" pitchFamily="34" charset="-34"/>
              </a:rPr>
              <a:t>Чеченина</a:t>
            </a:r>
            <a:r>
              <a:rPr lang="ru-RU" sz="2000" dirty="0" smtClean="0">
                <a:cs typeface="Leelawadee" pitchFamily="34" charset="-34"/>
              </a:rPr>
              <a:t>.</a:t>
            </a:r>
          </a:p>
          <a:p>
            <a:r>
              <a:rPr lang="ru-RU" sz="2000" dirty="0" smtClean="0">
                <a:cs typeface="Leelawadee" pitchFamily="34" charset="-34"/>
              </a:rPr>
              <a:t>Клуб руководствуется в </a:t>
            </a:r>
            <a:r>
              <a:rPr lang="ru-RU" sz="2000" dirty="0" smtClean="0"/>
              <a:t>своей </a:t>
            </a:r>
            <a:r>
              <a:rPr lang="ru-RU" sz="2000" dirty="0"/>
              <a:t>работе правилами Международной ассоциации </a:t>
            </a:r>
            <a:r>
              <a:rPr lang="ru-RU" sz="2000" dirty="0" smtClean="0"/>
              <a:t> TICA –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Cat</a:t>
            </a:r>
            <a:r>
              <a:rPr lang="ru-RU" sz="2000" dirty="0"/>
              <a:t> </a:t>
            </a:r>
            <a:r>
              <a:rPr lang="ru-RU" sz="2000" dirty="0" err="1"/>
              <a:t>Association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1000" dirty="0">
              <a:cs typeface="Leelawadee" pitchFamily="34" charset="-34"/>
            </a:endParaRPr>
          </a:p>
          <a:p>
            <a:pPr algn="just"/>
            <a:r>
              <a:rPr lang="ru-RU" sz="2000" dirty="0" smtClean="0">
                <a:cs typeface="Leelawadee" pitchFamily="34" charset="-34"/>
              </a:rPr>
              <a:t>Основная </a:t>
            </a:r>
            <a:r>
              <a:rPr lang="ru-RU" sz="2000" dirty="0">
                <a:cs typeface="Leelawadee" pitchFamily="34" charset="-34"/>
              </a:rPr>
              <a:t>задача </a:t>
            </a:r>
            <a:r>
              <a:rPr lang="ru-RU" sz="2000" dirty="0" smtClean="0">
                <a:cs typeface="Leelawadee" pitchFamily="34" charset="-34"/>
              </a:rPr>
              <a:t>клуба </a:t>
            </a:r>
            <a:r>
              <a:rPr lang="en-US" sz="2000" dirty="0" err="1" smtClean="0">
                <a:cs typeface="Leelawadee" pitchFamily="34" charset="-34"/>
              </a:rPr>
              <a:t>JetCat</a:t>
            </a:r>
            <a:r>
              <a:rPr lang="ru-RU" sz="2000" dirty="0" smtClean="0">
                <a:cs typeface="Leelawadee" pitchFamily="34" charset="-34"/>
              </a:rPr>
              <a:t> – пропаганда гуманного отношения к домашним животным вообще и кошкам в частности, просветительская деятельность, объединение любителей кошек и развитие племенного разведения</a:t>
            </a:r>
            <a:r>
              <a:rPr lang="en-US" sz="2000" dirty="0" smtClean="0">
                <a:cs typeface="Leelawadee" pitchFamily="34" charset="-34"/>
              </a:rPr>
              <a:t> </a:t>
            </a:r>
            <a:r>
              <a:rPr lang="ru-RU" sz="2000" dirty="0" smtClean="0">
                <a:cs typeface="Leelawadee" pitchFamily="34" charset="-34"/>
              </a:rPr>
              <a:t>в рамках </a:t>
            </a:r>
            <a:r>
              <a:rPr lang="en-US" sz="2000" dirty="0" smtClean="0">
                <a:cs typeface="Leelawadee" pitchFamily="34" charset="-34"/>
              </a:rPr>
              <a:t>TICA</a:t>
            </a:r>
            <a:r>
              <a:rPr lang="ru-RU" sz="2000" dirty="0" smtClean="0">
                <a:cs typeface="Leelawadee" pitchFamily="34" charset="-34"/>
              </a:rPr>
              <a:t>, реклама </a:t>
            </a:r>
            <a:r>
              <a:rPr lang="ru-RU" sz="2000" dirty="0">
                <a:cs typeface="Leelawadee" pitchFamily="34" charset="-34"/>
              </a:rPr>
              <a:t>питомников, </a:t>
            </a:r>
            <a:r>
              <a:rPr lang="ru-RU" sz="2000" dirty="0" smtClean="0">
                <a:cs typeface="Leelawadee" pitchFamily="34" charset="-34"/>
              </a:rPr>
              <a:t>заводчиков</a:t>
            </a:r>
            <a:r>
              <a:rPr lang="ru-RU" sz="2000" dirty="0">
                <a:cs typeface="Leelawadee" pitchFamily="34" charset="-34"/>
              </a:rPr>
              <a:t> </a:t>
            </a:r>
            <a:r>
              <a:rPr lang="ru-RU" sz="2000" dirty="0" smtClean="0">
                <a:cs typeface="Leelawadee" pitchFamily="34" charset="-34"/>
              </a:rPr>
              <a:t>и участников </a:t>
            </a:r>
            <a:r>
              <a:rPr lang="ru-RU" sz="2000" dirty="0" err="1" smtClean="0">
                <a:cs typeface="Leelawadee" pitchFamily="34" charset="-34"/>
              </a:rPr>
              <a:t>зооиндустрии</a:t>
            </a:r>
            <a:r>
              <a:rPr lang="en-US" sz="2000" dirty="0" smtClean="0">
                <a:cs typeface="Leelawadee" pitchFamily="34" charset="-34"/>
              </a:rPr>
              <a:t>.</a:t>
            </a:r>
            <a:endParaRPr lang="ru-RU" sz="2000" dirty="0" smtClean="0">
              <a:cs typeface="Leelawadee" pitchFamily="34" charset="-34"/>
            </a:endParaRPr>
          </a:p>
          <a:p>
            <a:endParaRPr lang="ru-RU" sz="1000" dirty="0" smtClean="0">
              <a:cs typeface="Leelawadee" pitchFamily="34" charset="-34"/>
            </a:endParaRPr>
          </a:p>
          <a:p>
            <a:pPr algn="just"/>
            <a:r>
              <a:rPr lang="ru-RU" sz="2000" dirty="0" smtClean="0">
                <a:cs typeface="Leelawadee" pitchFamily="34" charset="-34"/>
              </a:rPr>
              <a:t>И задачу эту клуб решает более чем успешно,  собирая множество кошек и их владельцев под своей эгидой.</a:t>
            </a:r>
            <a:endParaRPr lang="ru-RU" sz="2000" dirty="0">
              <a:cs typeface="Leelawadee" pitchFamily="34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3002011" cy="207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903" y="438999"/>
            <a:ext cx="448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cs typeface="Leelawadee" pitchFamily="34" charset="-34"/>
              </a:rPr>
              <a:t>Клуб любителей кошек </a:t>
            </a:r>
            <a:r>
              <a:rPr lang="ru-RU" sz="2400" b="1" dirty="0" err="1">
                <a:cs typeface="Leelawadee" pitchFamily="34" charset="-34"/>
              </a:rPr>
              <a:t>JetCat</a:t>
            </a:r>
            <a:r>
              <a:rPr lang="ru-RU" sz="2400" b="1" dirty="0">
                <a:cs typeface="Leelawadee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3839" y="5877272"/>
            <a:ext cx="312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www.jetcat-tica.ru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6"/>
              </a:rPr>
              <a:t>jetcat-tica@mail.ru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nna\Desktop\hhhhgh_48e75612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1" y="3356992"/>
            <a:ext cx="2980979" cy="24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5" y="519063"/>
            <a:ext cx="4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</a:t>
            </a:r>
            <a:r>
              <a:rPr lang="en-US" sz="2400" b="1" dirty="0" smtClean="0">
                <a:cs typeface="Leelawadee" pitchFamily="34" charset="-34"/>
              </a:rPr>
              <a:t>Jet Party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182231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Самая первая и любимая выставка клуба – </a:t>
            </a:r>
            <a:r>
              <a:rPr lang="en-US" sz="2000" dirty="0" smtClean="0"/>
              <a:t>Jet Party</a:t>
            </a:r>
            <a:r>
              <a:rPr lang="ru-RU" sz="2000" dirty="0" smtClean="0"/>
              <a:t>, с которой мы начали свою работу в феврале 2010 года. Выставка была ориентирована на три самые популярные породы в </a:t>
            </a:r>
            <a:r>
              <a:rPr lang="en-US" sz="2000" dirty="0" smtClean="0"/>
              <a:t>TICA</a:t>
            </a:r>
            <a:r>
              <a:rPr lang="ru-RU" sz="2000" dirty="0"/>
              <a:t> </a:t>
            </a:r>
            <a:r>
              <a:rPr lang="ru-RU" sz="2000" dirty="0" smtClean="0"/>
              <a:t>в России – </a:t>
            </a:r>
            <a:r>
              <a:rPr lang="ru-RU" sz="2000" dirty="0" err="1" smtClean="0"/>
              <a:t>бенгал</a:t>
            </a:r>
            <a:r>
              <a:rPr lang="ru-RU" sz="2000" dirty="0" err="1"/>
              <a:t>ы</a:t>
            </a:r>
            <a:r>
              <a:rPr lang="ru-RU" sz="2000" dirty="0" smtClean="0"/>
              <a:t>, </a:t>
            </a:r>
            <a:r>
              <a:rPr lang="ru-RU" sz="2000" dirty="0" err="1" smtClean="0"/>
              <a:t>абиссины</a:t>
            </a:r>
            <a:r>
              <a:rPr lang="ru-RU" sz="2000" dirty="0" smtClean="0"/>
              <a:t> и </a:t>
            </a:r>
            <a:r>
              <a:rPr lang="ru-RU" sz="2000" dirty="0" err="1" smtClean="0"/>
              <a:t>мейн</a:t>
            </a:r>
            <a:r>
              <a:rPr lang="ru-RU" sz="2000" dirty="0" smtClean="0"/>
              <a:t> куны. На эту выставку клуб приглашал судей – действующих заводчиков, которые проводили породные конгрессы. </a:t>
            </a:r>
          </a:p>
        </p:txBody>
      </p:sp>
      <p:pic>
        <p:nvPicPr>
          <p:cNvPr id="1028" name="Picture 4" descr="C:\Users\ann\Desktop\Обложки\Fev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2" y="3981767"/>
            <a:ext cx="1975048" cy="28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\Desktop\Обложки\Fev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05" y="3861048"/>
            <a:ext cx="2581530" cy="28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\Desktop\MC-Jetcat-Moscow-1-2-February2014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28" y="3933056"/>
            <a:ext cx="1939757" cy="28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nn\Desktop\Обложки\Fev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9" y="1111821"/>
            <a:ext cx="2043353" cy="28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\Desktop\Обложки\Fev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993351"/>
            <a:ext cx="1940788" cy="27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728" y="509771"/>
            <a:ext cx="556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</a:t>
            </a:r>
            <a:r>
              <a:rPr lang="en-US" sz="2400" b="1" dirty="0" smtClean="0">
                <a:cs typeface="Leelawadee" pitchFamily="34" charset="-34"/>
              </a:rPr>
              <a:t>Russian Winter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784" y="1196752"/>
            <a:ext cx="8209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Начало февраля так и осталось нашими датами, и с 2019 года мы проводим одну выставку в году, </a:t>
            </a:r>
            <a:r>
              <a:rPr lang="ru-RU" sz="2000" dirty="0"/>
              <a:t>как и положено зимой </a:t>
            </a:r>
            <a:r>
              <a:rPr lang="ru-RU" sz="2000" dirty="0" smtClean="0"/>
              <a:t>– бело-голубого цвета : ) Традиционная Лотерея </a:t>
            </a:r>
            <a:r>
              <a:rPr lang="ru-RU" sz="2000" dirty="0" err="1"/>
              <a:t>вкусняшек</a:t>
            </a:r>
            <a:r>
              <a:rPr lang="ru-RU" sz="2000" dirty="0"/>
              <a:t>, призовой фонд  которой составляют домашние соленья и варенья, предоставляемые нашими </a:t>
            </a:r>
            <a:r>
              <a:rPr lang="ru-RU" sz="2000" dirty="0" smtClean="0"/>
              <a:t>участниками, красивые люди и кошки, богатый призовой фонд, все это делает зимнюю выставку любимой и ожидаемой многими.</a:t>
            </a:r>
            <a:endParaRPr lang="ru-RU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nna\Desktop\RW-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" y="3284984"/>
            <a:ext cx="226825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TICA\!Обложки\Fevr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5779"/>
            <a:ext cx="2351217" cy="33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a\Desktop\Febr2021\Obl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64" y="3284984"/>
            <a:ext cx="23405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5" y="375047"/>
            <a:ext cx="4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</a:t>
            </a:r>
            <a:r>
              <a:rPr lang="en-US" sz="2400" b="1" dirty="0" err="1" smtClean="0">
                <a:cs typeface="Leelawadee" pitchFamily="34" charset="-34"/>
              </a:rPr>
              <a:t>Expokot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7279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Самая грандиозная выставка клуба – </a:t>
            </a:r>
            <a:r>
              <a:rPr lang="en-US" sz="2000" dirty="0" err="1" smtClean="0"/>
              <a:t>Expokot</a:t>
            </a:r>
            <a:r>
              <a:rPr lang="ru-RU" sz="2000" dirty="0" smtClean="0"/>
              <a:t>, проводилась в рамках </a:t>
            </a:r>
            <a:r>
              <a:rPr lang="ru-RU" sz="2000" dirty="0" err="1" smtClean="0"/>
              <a:t>мультисистемного</a:t>
            </a:r>
            <a:r>
              <a:rPr lang="ru-RU" sz="2000" dirty="0" smtClean="0"/>
              <a:t> проекта </a:t>
            </a:r>
            <a:r>
              <a:rPr lang="en-US" sz="2000" dirty="0" err="1" smtClean="0"/>
              <a:t>Expokot</a:t>
            </a:r>
            <a:r>
              <a:rPr lang="ru-RU" sz="2000" dirty="0"/>
              <a:t> </a:t>
            </a:r>
            <a:r>
              <a:rPr lang="ru-RU" sz="2000" dirty="0" smtClean="0"/>
              <a:t>компании </a:t>
            </a:r>
            <a:r>
              <a:rPr lang="en-US" sz="2000" dirty="0" err="1" smtClean="0"/>
              <a:t>Valta</a:t>
            </a:r>
            <a:r>
              <a:rPr lang="en-US" sz="2000" dirty="0" smtClean="0"/>
              <a:t> Pet Products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 12 </a:t>
            </a:r>
            <a:r>
              <a:rPr lang="ru-RU" sz="2000" dirty="0" err="1" smtClean="0"/>
              <a:t>оллбридных</a:t>
            </a:r>
            <a:r>
              <a:rPr lang="ru-RU" sz="2000" dirty="0" smtClean="0"/>
              <a:t> рингов с лимитом в 225 кошек под руководством лучших экспертов со всего мира, межсистемный Бест и</a:t>
            </a:r>
            <a:r>
              <a:rPr lang="en-US" sz="2000" dirty="0" smtClean="0"/>
              <a:t> </a:t>
            </a:r>
            <a:r>
              <a:rPr lang="ru-RU" sz="2000" dirty="0" smtClean="0"/>
              <a:t>грандиозный главный приз</a:t>
            </a:r>
            <a:r>
              <a:rPr lang="en-US" sz="2000" dirty="0" smtClean="0"/>
              <a:t>!</a:t>
            </a:r>
            <a:endParaRPr lang="ru-RU" sz="2000" dirty="0" smtClean="0"/>
          </a:p>
          <a:p>
            <a:pPr algn="just"/>
            <a:r>
              <a:rPr lang="ru-RU" sz="2000" dirty="0" smtClean="0"/>
              <a:t>В силу обстоятельств, проект </a:t>
            </a:r>
            <a:r>
              <a:rPr lang="en-US" sz="2000" dirty="0" err="1" smtClean="0"/>
              <a:t>Expokot</a:t>
            </a:r>
            <a:r>
              <a:rPr lang="ru-RU" sz="2000" dirty="0" smtClean="0"/>
              <a:t>, как, затем, и Кубок </a:t>
            </a:r>
            <a:r>
              <a:rPr lang="en-US" sz="2000" dirty="0" err="1" smtClean="0"/>
              <a:t>ProPlan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Grand Prix Royal </a:t>
            </a:r>
            <a:r>
              <a:rPr lang="en-US" sz="2000" dirty="0" err="1" smtClean="0"/>
              <a:t>Canin</a:t>
            </a:r>
            <a:r>
              <a:rPr lang="ru-RU" sz="2000" dirty="0"/>
              <a:t>,</a:t>
            </a:r>
            <a:r>
              <a:rPr lang="en-US" sz="2000" dirty="0" smtClean="0"/>
              <a:t>  </a:t>
            </a:r>
            <a:r>
              <a:rPr lang="ru-RU" sz="2000" dirty="0" smtClean="0"/>
              <a:t>закончил свое существование в 2014 году.</a:t>
            </a:r>
          </a:p>
        </p:txBody>
      </p:sp>
      <p:pic>
        <p:nvPicPr>
          <p:cNvPr id="2050" name="Picture 2" descr="C:\Users\ann\Desktop\Обложки\Ekot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/>
          <a:stretch/>
        </p:blipFill>
        <p:spPr bwMode="auto">
          <a:xfrm>
            <a:off x="182472" y="3454912"/>
            <a:ext cx="2085272" cy="31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\Desktop\Обложки\Ekot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24" y="3509450"/>
            <a:ext cx="2021575" cy="19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n\Desktop\Обложки\Ekot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"/>
          <a:stretch/>
        </p:blipFill>
        <p:spPr bwMode="auto">
          <a:xfrm>
            <a:off x="4499992" y="3471310"/>
            <a:ext cx="2045951" cy="30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\Desktop\Обложки\Ekot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7264" y="3461484"/>
            <a:ext cx="2217224" cy="31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5" y="519063"/>
            <a:ext cx="4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Лето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012" y="1226163"/>
            <a:ext cx="7156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Самые легкие и нарядные выставки клуба – летние. Выставки проводились в Санкт-Петербурге и Москве, и, кто знает, куда мы захотим поехать еще (приглашайте : ) </a:t>
            </a:r>
          </a:p>
          <a:p>
            <a:pPr algn="just"/>
            <a:r>
              <a:rPr lang="ru-RU" sz="2000" dirty="0" smtClean="0"/>
              <a:t>Судьи из Европы, коты – с дачи, много цветов, конкурсов, призов и красивых женщин в сарафанах.</a:t>
            </a:r>
          </a:p>
        </p:txBody>
      </p:sp>
      <p:pic>
        <p:nvPicPr>
          <p:cNvPr id="3075" name="Picture 3" descr="C:\Users\ann\Desktop\Обложки\Leto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31022"/>
            <a:ext cx="2186291" cy="33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n\Desktop\Обложки\Leto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82" y="3236054"/>
            <a:ext cx="2283887" cy="32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n\Desktop\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27" y="3190565"/>
            <a:ext cx="2217320" cy="32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jetcat-tica.ru/data/tica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665" y="0"/>
            <a:ext cx="1410335" cy="9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etcat-tica.ru/data/jetcat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nna\Desktop\R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"/>
          <a:stretch/>
        </p:blipFill>
        <p:spPr bwMode="auto">
          <a:xfrm>
            <a:off x="35496" y="3431160"/>
            <a:ext cx="2160240" cy="33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jetcat-tica.ru/data/jetcat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86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6975" y="908720"/>
            <a:ext cx="8208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Две клубные </a:t>
            </a:r>
            <a:r>
              <a:rPr lang="ru-RU" sz="2000" dirty="0"/>
              <a:t>выставки серии «Русская зима</a:t>
            </a:r>
            <a:r>
              <a:rPr lang="ru-RU" sz="2000" dirty="0" smtClean="0"/>
              <a:t>», которые прошли в</a:t>
            </a:r>
            <a:r>
              <a:rPr lang="en-US" sz="2000" dirty="0" smtClean="0"/>
              <a:t> </a:t>
            </a:r>
            <a:r>
              <a:rPr lang="ru-RU" sz="2000" dirty="0" smtClean="0"/>
              <a:t>Сокольниках в январе 2015 и 2016 совместно с </a:t>
            </a:r>
            <a:r>
              <a:rPr lang="en-US" sz="2000" dirty="0" smtClean="0"/>
              <a:t>WCF </a:t>
            </a:r>
            <a:r>
              <a:rPr lang="ru-RU" sz="2000" dirty="0" smtClean="0"/>
              <a:t>клубом </a:t>
            </a:r>
            <a:r>
              <a:rPr lang="en-US" sz="2000" dirty="0" err="1" smtClean="0"/>
              <a:t>Mysticat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err="1" smtClean="0"/>
              <a:t>FIFe</a:t>
            </a:r>
            <a:r>
              <a:rPr lang="en-US" sz="2000" dirty="0" smtClean="0"/>
              <a:t> </a:t>
            </a:r>
            <a:r>
              <a:rPr lang="ru-RU" sz="2000" dirty="0" smtClean="0"/>
              <a:t>клубом </a:t>
            </a:r>
            <a:r>
              <a:rPr lang="en-US" sz="2000" dirty="0" err="1" smtClean="0"/>
              <a:t>Felidae</a:t>
            </a:r>
            <a:r>
              <a:rPr lang="en-US" sz="2000" dirty="0" smtClean="0"/>
              <a:t> </a:t>
            </a:r>
            <a:r>
              <a:rPr lang="ru-RU" sz="2000" dirty="0" smtClean="0"/>
              <a:t>отличались </a:t>
            </a:r>
            <a:r>
              <a:rPr lang="ru-RU" sz="2000" dirty="0"/>
              <a:t>большим количеством посетителей с детьми, высокой конкуренцией, прекрасным судейским составом и яркой тематической направленностью с конкурсами костюмов для </a:t>
            </a:r>
            <a:r>
              <a:rPr lang="ru-RU" sz="2000" dirty="0" smtClean="0"/>
              <a:t>участников.  К сожалению, даты не пошли: традиционно в новогодние праздники все в два раза дороже, а деньги тратятся на новый год и каникулы.</a:t>
            </a:r>
            <a:endParaRPr lang="ru-RU" sz="2000" dirty="0"/>
          </a:p>
        </p:txBody>
      </p:sp>
      <p:pic>
        <p:nvPicPr>
          <p:cNvPr id="1026" name="Picture 2" descr="C:\Users\Anna\Desktop\RusWinter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/>
          <a:stretch/>
        </p:blipFill>
        <p:spPr bwMode="auto">
          <a:xfrm>
            <a:off x="4773100" y="3418250"/>
            <a:ext cx="2247172" cy="3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na\Desktop\2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r="25068"/>
          <a:stretch/>
        </p:blipFill>
        <p:spPr bwMode="auto">
          <a:xfrm>
            <a:off x="2212025" y="3391330"/>
            <a:ext cx="2513886" cy="33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Desktop\3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7067" r="7167" b="1968"/>
          <a:stretch/>
        </p:blipFill>
        <p:spPr bwMode="auto">
          <a:xfrm>
            <a:off x="7043999" y="3418250"/>
            <a:ext cx="2136513" cy="3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3728" y="447055"/>
            <a:ext cx="555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</a:t>
            </a:r>
            <a:r>
              <a:rPr lang="en-US" sz="2400" b="1" dirty="0" smtClean="0">
                <a:cs typeface="Leelawadee" pitchFamily="34" charset="-34"/>
              </a:rPr>
              <a:t>Russian Winter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86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6258" y="404664"/>
            <a:ext cx="555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– Золотая осень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367" y="1196752"/>
            <a:ext cx="7528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Красочная выставка «Золотая осень» была всегда самой вкусной и нарядной. Ринги украшались урожаем плодов, выставлялось множество котят, приезжали интересные судьи. Выставочная жизнь входила в колею после длительных летних каникул. </a:t>
            </a:r>
          </a:p>
        </p:txBody>
      </p:sp>
      <p:pic>
        <p:nvPicPr>
          <p:cNvPr id="1026" name="Picture 2" descr="C:\Users\Anna\Desktop\MC-JetCat,-Moscow,-October-3-4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4460"/>
          <a:stretch/>
        </p:blipFill>
        <p:spPr bwMode="auto">
          <a:xfrm>
            <a:off x="467544" y="3068960"/>
            <a:ext cx="23762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na\Desktop\GFall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3800"/>
          <a:stretch/>
        </p:blipFill>
        <p:spPr bwMode="auto">
          <a:xfrm>
            <a:off x="3253691" y="3140968"/>
            <a:ext cx="2326421" cy="33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ICA\!Обложки\GF-2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6" y="3140968"/>
            <a:ext cx="2294998" cy="34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7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jetcat-tica.ru/data/jetc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86" y="50577"/>
            <a:ext cx="2286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6258" y="404664"/>
            <a:ext cx="555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Leelawadee" pitchFamily="34" charset="-34"/>
              </a:rPr>
              <a:t>Выставки </a:t>
            </a:r>
            <a:r>
              <a:rPr lang="ru-RU" sz="2400" b="1" dirty="0">
                <a:cs typeface="Leelawadee" pitchFamily="34" charset="-34"/>
              </a:rPr>
              <a:t>клуба </a:t>
            </a:r>
            <a:r>
              <a:rPr lang="en-US" sz="2400" b="1" dirty="0" err="1" smtClean="0">
                <a:cs typeface="Leelawadee" pitchFamily="34" charset="-34"/>
              </a:rPr>
              <a:t>JetCat</a:t>
            </a:r>
            <a:r>
              <a:rPr lang="ru-RU" sz="2400" b="1" dirty="0" smtClean="0">
                <a:cs typeface="Leelawadee" pitchFamily="34" charset="-34"/>
              </a:rPr>
              <a:t> - Выездные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345" y="1057960"/>
            <a:ext cx="7666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Несколько раз клуб проводил выездные выставки – в Ярославле, Риге, Санкт-Петербурге. Для тех, кто хочет присмотреться к системе и подумывает об организации своего клуба, это отличная возможность  понять, что да как, приглашайте!</a:t>
            </a:r>
          </a:p>
          <a:p>
            <a:pPr algn="just"/>
            <a:r>
              <a:rPr lang="ru-RU" sz="2000" dirty="0" smtClean="0"/>
              <a:t>Для клуба </a:t>
            </a:r>
            <a:r>
              <a:rPr lang="en-US" sz="2000" dirty="0" smtClean="0"/>
              <a:t>Jet</a:t>
            </a:r>
            <a:r>
              <a:rPr lang="ru-RU" sz="2000" dirty="0" smtClean="0"/>
              <a:t>С</a:t>
            </a:r>
            <a:r>
              <a:rPr lang="en-US" sz="2000" dirty="0" smtClean="0"/>
              <a:t>at</a:t>
            </a:r>
            <a:r>
              <a:rPr lang="ru-RU" sz="2000" dirty="0" smtClean="0"/>
              <a:t> такие выставочные командировки также очень полезны: популяризация системы </a:t>
            </a:r>
            <a:r>
              <a:rPr lang="en-US" sz="2000" dirty="0" smtClean="0"/>
              <a:t>TICA</a:t>
            </a:r>
            <a:r>
              <a:rPr lang="ru-RU" sz="2000" dirty="0" smtClean="0"/>
              <a:t>, знакомство с чудесными городами,  интересными людьми и кошками.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5" y="28750"/>
            <a:ext cx="1160251" cy="10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nna\Desktop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389037" cy="34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nna\Desktop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301589"/>
            <a:ext cx="2528610" cy="33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\Desktop\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4" y="3329060"/>
            <a:ext cx="2437305" cy="34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87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1335</Words>
  <Application>Microsoft Office PowerPoint</Application>
  <PresentationFormat>Экран (4:3)</PresentationFormat>
  <Paragraphs>230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Vniigaz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A_Legeza</dc:creator>
  <cp:lastModifiedBy>Anna</cp:lastModifiedBy>
  <cp:revision>123</cp:revision>
  <dcterms:created xsi:type="dcterms:W3CDTF">2012-12-21T10:25:45Z</dcterms:created>
  <dcterms:modified xsi:type="dcterms:W3CDTF">2022-03-16T13:35:26Z</dcterms:modified>
</cp:coreProperties>
</file>